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66" r:id="rId3"/>
    <p:sldId id="259" r:id="rId4"/>
    <p:sldId id="260" r:id="rId5"/>
    <p:sldId id="261" r:id="rId6"/>
    <p:sldId id="267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71" autoAdjust="0"/>
  </p:normalViewPr>
  <p:slideViewPr>
    <p:cSldViewPr>
      <p:cViewPr varScale="1">
        <p:scale>
          <a:sx n="63" d="100"/>
          <a:sy n="63" d="100"/>
        </p:scale>
        <p:origin x="-60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D7BA96-26B7-4133-A235-7626E171CA3D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62814D-A33B-4412-8FF6-3AD1122A0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177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2814D-A33B-4412-8FF6-3AD1122A0F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818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2D3D98C-6416-4C42-86D2-FDE1F1DE6D6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513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183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28F9D-A3AC-412B-AEBA-A2B9231945E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531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6DE6E-FCEF-437B-B33E-A66F551493F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793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A2256-3DF9-491A-8A14-A2A2301E7E9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602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6784F-B468-4FE2-ABBD-37B1C20218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684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472A0-6FF6-41F5-BE52-2D835B81668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043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CFB48-E928-4601-9A89-724D9CFB37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239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53C8F-33F8-4EDB-93D1-C8E6E063370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043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B20CC-5EAC-4FC0-B9E9-9E7A3141B06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204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C24A0-B812-4431-9296-2F81FC25781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66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67083-2FFF-4D1B-BD1A-962D956884C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779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D996A00-F3F9-4E96-B940-DB2E4FDF101A}" type="slidenum">
              <a:rPr lang="en-US" alt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410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417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7772400" cy="1143000"/>
          </a:xfrm>
        </p:spPr>
        <p:txBody>
          <a:bodyPr/>
          <a:lstStyle/>
          <a:p>
            <a:pPr algn="l"/>
            <a:r>
              <a:rPr lang="en-US" sz="3600" b="1" dirty="0" smtClean="0">
                <a:solidFill>
                  <a:srgbClr val="008000"/>
                </a:solidFill>
              </a:rPr>
              <a:t>Me llamo _____________      Clase </a:t>
            </a:r>
            <a:r>
              <a:rPr lang="en-US" sz="3600" b="1" dirty="0" smtClean="0">
                <a:solidFill>
                  <a:srgbClr val="008000"/>
                </a:solidFill>
              </a:rPr>
              <a:t>602</a:t>
            </a:r>
            <a:r>
              <a:rPr lang="en-US" sz="3600" b="1" dirty="0" smtClean="0">
                <a:solidFill>
                  <a:srgbClr val="008000"/>
                </a:solidFill>
              </a:rPr>
              <a:t/>
            </a:r>
            <a:br>
              <a:rPr lang="en-US" sz="3600" b="1" dirty="0" smtClean="0">
                <a:solidFill>
                  <a:srgbClr val="008000"/>
                </a:solidFill>
              </a:rPr>
            </a:br>
            <a:r>
              <a:rPr lang="en-US" sz="3600" b="1" dirty="0" smtClean="0">
                <a:solidFill>
                  <a:srgbClr val="008000"/>
                </a:solidFill>
              </a:rPr>
              <a:t>La fecha es el 12 de </a:t>
            </a:r>
            <a:r>
              <a:rPr lang="en-US" sz="3600" b="1" dirty="0" err="1" smtClean="0">
                <a:solidFill>
                  <a:srgbClr val="008000"/>
                </a:solidFill>
              </a:rPr>
              <a:t>octubre</a:t>
            </a:r>
            <a:r>
              <a:rPr lang="en-US" sz="3600" b="1" dirty="0">
                <a:solidFill>
                  <a:srgbClr val="008000"/>
                </a:solidFill>
              </a:rPr>
              <a:t> </a:t>
            </a:r>
            <a:r>
              <a:rPr lang="en-US" sz="3600" b="1" dirty="0" smtClean="0">
                <a:solidFill>
                  <a:srgbClr val="008000"/>
                </a:solidFill>
              </a:rPr>
              <a:t>del 2017</a:t>
            </a:r>
            <a:endParaRPr lang="en-US" sz="3600" b="1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382000" cy="56388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Proposito</a:t>
            </a:r>
            <a:r>
              <a:rPr lang="en-US" b="1" dirty="0" smtClean="0">
                <a:solidFill>
                  <a:srgbClr val="FF0000"/>
                </a:solidFill>
              </a:rPr>
              <a:t> 15: </a:t>
            </a:r>
            <a:r>
              <a:rPr lang="en-US" dirty="0" smtClean="0"/>
              <a:t>¿</a:t>
            </a:r>
            <a:r>
              <a:rPr lang="en-US" dirty="0" err="1" smtClean="0"/>
              <a:t>Cuales</a:t>
            </a:r>
            <a:r>
              <a:rPr lang="en-US" dirty="0" smtClean="0"/>
              <a:t> son los </a:t>
            </a:r>
            <a:r>
              <a:rPr lang="en-US" dirty="0" err="1" smtClean="0"/>
              <a:t>articulos</a:t>
            </a:r>
            <a:r>
              <a:rPr lang="en-US" dirty="0" smtClean="0"/>
              <a:t> </a:t>
            </a:r>
            <a:r>
              <a:rPr lang="en-US" dirty="0" err="1" smtClean="0"/>
              <a:t>indefinidos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sz="2800" i="1" dirty="0" smtClean="0">
                <a:solidFill>
                  <a:srgbClr val="7030A0"/>
                </a:solidFill>
              </a:rPr>
              <a:t>L.O.: To recall definite articles and learn indefinite articles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Actividad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Inicial</a:t>
            </a:r>
            <a:r>
              <a:rPr lang="en-US" b="1" dirty="0" smtClean="0">
                <a:solidFill>
                  <a:srgbClr val="FF0000"/>
                </a:solidFill>
              </a:rPr>
              <a:t>: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, </a:t>
            </a:r>
            <a:r>
              <a:rPr lang="en-US" dirty="0" err="1" smtClean="0"/>
              <a:t>usa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articulos</a:t>
            </a:r>
            <a:r>
              <a:rPr lang="en-US" dirty="0" smtClean="0"/>
              <a:t> </a:t>
            </a:r>
            <a:r>
              <a:rPr lang="en-US" dirty="0" err="1" smtClean="0"/>
              <a:t>definidos</a:t>
            </a:r>
            <a:r>
              <a:rPr lang="en-US" dirty="0" smtClean="0"/>
              <a:t> </a:t>
            </a:r>
            <a:r>
              <a:rPr lang="en-US" i="1" dirty="0" smtClean="0"/>
              <a:t>(el, la, </a:t>
            </a:r>
            <a:r>
              <a:rPr lang="en-US" i="1" dirty="0" err="1" smtClean="0"/>
              <a:t>los</a:t>
            </a:r>
            <a:r>
              <a:rPr lang="en-US" i="1" dirty="0" smtClean="0"/>
              <a:t>, las)</a:t>
            </a:r>
            <a:endParaRPr lang="en-US" i="1" dirty="0" smtClean="0"/>
          </a:p>
          <a:p>
            <a:r>
              <a:rPr lang="en-US" b="1" dirty="0" smtClean="0"/>
              <a:t>¿</a:t>
            </a:r>
            <a:r>
              <a:rPr lang="en-US" dirty="0" smtClean="0"/>
              <a:t>Que </a:t>
            </a:r>
            <a:r>
              <a:rPr lang="en-US" dirty="0" err="1" smtClean="0"/>
              <a:t>materiales</a:t>
            </a:r>
            <a:r>
              <a:rPr lang="en-US" dirty="0" smtClean="0"/>
              <a:t> </a:t>
            </a:r>
            <a:r>
              <a:rPr lang="en-US" dirty="0" err="1" smtClean="0"/>
              <a:t>escolares</a:t>
            </a:r>
            <a:r>
              <a:rPr lang="en-US" dirty="0" smtClean="0"/>
              <a:t> </a:t>
            </a:r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mochila?</a:t>
            </a:r>
            <a:endParaRPr lang="en-US" b="1" dirty="0" smtClean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28601" y="5059233"/>
            <a:ext cx="4531857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3400" b="1" dirty="0" err="1" smtClean="0">
                <a:solidFill>
                  <a:srgbClr val="3333CC"/>
                </a:solidFill>
                <a:cs typeface="Arial" charset="0"/>
              </a:rPr>
              <a:t>En</a:t>
            </a:r>
            <a:r>
              <a:rPr lang="en-US" altLang="en-US" sz="3400" b="1" dirty="0" smtClean="0">
                <a:solidFill>
                  <a:srgbClr val="3333CC"/>
                </a:solidFill>
                <a:cs typeface="Arial" charset="0"/>
              </a:rPr>
              <a:t> la mochila hay…</a:t>
            </a:r>
            <a:endParaRPr lang="en-US" altLang="en-US" sz="3400" b="1" dirty="0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28601" y="5674786"/>
            <a:ext cx="85344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i="1" dirty="0">
                <a:solidFill>
                  <a:srgbClr val="3333CC"/>
                </a:solidFill>
                <a:cs typeface="Arial" charset="0"/>
              </a:rPr>
              <a:t>e</a:t>
            </a:r>
            <a:r>
              <a:rPr lang="en-US" altLang="en-US" sz="3400" i="1" dirty="0" smtClean="0">
                <a:solidFill>
                  <a:srgbClr val="3333CC"/>
                </a:solidFill>
                <a:cs typeface="Arial" charset="0"/>
              </a:rPr>
              <a:t>l </a:t>
            </a:r>
            <a:r>
              <a:rPr lang="en-US" altLang="en-US" sz="3400" i="1" dirty="0" err="1" smtClean="0">
                <a:solidFill>
                  <a:srgbClr val="3333CC"/>
                </a:solidFill>
                <a:cs typeface="Arial" charset="0"/>
              </a:rPr>
              <a:t>cuaderno</a:t>
            </a:r>
            <a:r>
              <a:rPr lang="en-US" altLang="en-US" sz="3400" i="1" dirty="0" smtClean="0">
                <a:solidFill>
                  <a:srgbClr val="3333CC"/>
                </a:solidFill>
                <a:cs typeface="Arial" charset="0"/>
              </a:rPr>
              <a:t>, </a:t>
            </a:r>
            <a:r>
              <a:rPr lang="en-US" altLang="en-US" sz="3400" i="1" dirty="0" err="1" smtClean="0">
                <a:solidFill>
                  <a:srgbClr val="3333CC"/>
                </a:solidFill>
                <a:cs typeface="Arial" charset="0"/>
              </a:rPr>
              <a:t>los</a:t>
            </a:r>
            <a:r>
              <a:rPr lang="en-US" altLang="en-US" sz="3400" i="1" dirty="0" smtClean="0">
                <a:solidFill>
                  <a:srgbClr val="3333CC"/>
                </a:solidFill>
                <a:cs typeface="Arial" charset="0"/>
              </a:rPr>
              <a:t> </a:t>
            </a:r>
            <a:r>
              <a:rPr lang="en-US" altLang="en-US" sz="3400" i="1" dirty="0" err="1" smtClean="0">
                <a:solidFill>
                  <a:srgbClr val="3333CC"/>
                </a:solidFill>
                <a:cs typeface="Arial" charset="0"/>
              </a:rPr>
              <a:t>libros</a:t>
            </a:r>
            <a:r>
              <a:rPr lang="en-US" altLang="en-US" sz="3400" i="1" dirty="0" smtClean="0">
                <a:solidFill>
                  <a:srgbClr val="3333CC"/>
                </a:solidFill>
                <a:cs typeface="Arial" charset="0"/>
              </a:rPr>
              <a:t>, la </a:t>
            </a:r>
            <a:r>
              <a:rPr lang="en-US" altLang="en-US" sz="3400" i="1" dirty="0" err="1" smtClean="0">
                <a:solidFill>
                  <a:srgbClr val="3333CC"/>
                </a:solidFill>
                <a:cs typeface="Arial" charset="0"/>
              </a:rPr>
              <a:t>carpeta</a:t>
            </a:r>
            <a:r>
              <a:rPr lang="en-US" altLang="en-US" sz="3400" i="1" dirty="0" smtClean="0">
                <a:solidFill>
                  <a:srgbClr val="3333CC"/>
                </a:solidFill>
                <a:cs typeface="Arial" charset="0"/>
              </a:rPr>
              <a:t>, el </a:t>
            </a:r>
            <a:r>
              <a:rPr lang="en-US" altLang="en-US" sz="3400" i="1" dirty="0" err="1" smtClean="0">
                <a:solidFill>
                  <a:srgbClr val="3333CC"/>
                </a:solidFill>
                <a:cs typeface="Arial" charset="0"/>
              </a:rPr>
              <a:t>lapiz</a:t>
            </a:r>
            <a:r>
              <a:rPr lang="en-US" altLang="en-US" sz="3400" i="1" dirty="0" smtClean="0">
                <a:solidFill>
                  <a:srgbClr val="3333CC"/>
                </a:solidFill>
                <a:cs typeface="Arial" charset="0"/>
              </a:rPr>
              <a:t>, la </a:t>
            </a:r>
            <a:r>
              <a:rPr lang="en-US" altLang="en-US" sz="3400" i="1" dirty="0" err="1" smtClean="0">
                <a:solidFill>
                  <a:srgbClr val="3333CC"/>
                </a:solidFill>
                <a:cs typeface="Arial" charset="0"/>
              </a:rPr>
              <a:t>pluma</a:t>
            </a:r>
            <a:r>
              <a:rPr lang="en-US" altLang="en-US" sz="3400" i="1" dirty="0" smtClean="0">
                <a:solidFill>
                  <a:srgbClr val="3333CC"/>
                </a:solidFill>
                <a:cs typeface="Arial" charset="0"/>
              </a:rPr>
              <a:t>, </a:t>
            </a:r>
            <a:r>
              <a:rPr lang="en-US" altLang="en-US" sz="3400" i="1" dirty="0" err="1" smtClean="0">
                <a:solidFill>
                  <a:srgbClr val="3333CC"/>
                </a:solidFill>
                <a:cs typeface="Arial" charset="0"/>
              </a:rPr>
              <a:t>los</a:t>
            </a:r>
            <a:r>
              <a:rPr lang="en-US" altLang="en-US" sz="3400" i="1" dirty="0" smtClean="0">
                <a:solidFill>
                  <a:srgbClr val="3333CC"/>
                </a:solidFill>
                <a:cs typeface="Arial" charset="0"/>
              </a:rPr>
              <a:t> </a:t>
            </a:r>
            <a:r>
              <a:rPr lang="en-US" altLang="en-US" sz="3400" i="1" dirty="0" err="1" smtClean="0">
                <a:solidFill>
                  <a:srgbClr val="3333CC"/>
                </a:solidFill>
                <a:cs typeface="Arial" charset="0"/>
              </a:rPr>
              <a:t>marcadores,etc</a:t>
            </a:r>
            <a:r>
              <a:rPr lang="en-US" altLang="en-US" sz="3400" i="1" dirty="0" smtClean="0">
                <a:solidFill>
                  <a:srgbClr val="3333CC"/>
                </a:solidFill>
                <a:cs typeface="Arial" charset="0"/>
              </a:rPr>
              <a:t>…</a:t>
            </a:r>
            <a:endParaRPr lang="en-US" altLang="en-US" sz="3400" i="1" dirty="0">
              <a:solidFill>
                <a:srgbClr val="3333CC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65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DEFINITE ARTICLES AND GENDER OF NOUNS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26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Articulos indefinidos</a:t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 i="1">
                <a:solidFill>
                  <a:schemeClr val="tx1"/>
                </a:solidFill>
              </a:rPr>
              <a:t>(Indefinite Articles)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2296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u="sng"/>
              <a:t>A, AN</a:t>
            </a:r>
            <a:r>
              <a:rPr lang="en-US" altLang="en-US"/>
              <a:t> and </a:t>
            </a:r>
            <a:r>
              <a:rPr lang="en-US" altLang="en-US" u="sng"/>
              <a:t>Some</a:t>
            </a:r>
            <a:r>
              <a:rPr lang="en-US" altLang="en-US"/>
              <a:t> are called INDEFINITE ARTICLES. </a:t>
            </a:r>
          </a:p>
          <a:p>
            <a:pPr>
              <a:lnSpc>
                <a:spcPct val="90000"/>
              </a:lnSpc>
            </a:pPr>
            <a:r>
              <a:rPr lang="en-US" altLang="en-US"/>
              <a:t>In Spanish, the singular indefinite articles are UN and UNA.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/>
              <a:t>What “articulo indefinido” would you use?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_____ Libro		_____ Pluma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_____ Alumno		_____ Alumna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_____ Grado		_____ Nota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203325" y="3886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 dirty="0">
                <a:solidFill>
                  <a:srgbClr val="3333CC"/>
                </a:solidFill>
                <a:cs typeface="Arial" charset="0"/>
              </a:rPr>
              <a:t>Un</a:t>
            </a:r>
            <a:endParaRPr lang="en-US" altLang="en-US" sz="3400" b="1" dirty="0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219200" y="4419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219200" y="4953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800600" y="3810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Una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784725" y="4343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Una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4800600" y="4953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Una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43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ES_tradnl" altLang="en-US" sz="3200" i="1"/>
              <a:t>What “articulo indefinido” would you use?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7772400" cy="48006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Libros</a:t>
            </a:r>
            <a:r>
              <a:rPr lang="en-US" altLang="en-US" dirty="0"/>
              <a:t>		_____ Plumas</a:t>
            </a:r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Alumnos</a:t>
            </a:r>
            <a:r>
              <a:rPr lang="en-US" altLang="en-US" dirty="0"/>
              <a:t>	_____ </a:t>
            </a:r>
            <a:r>
              <a:rPr lang="en-US" altLang="en-US" dirty="0" err="1"/>
              <a:t>Alumnas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Grados</a:t>
            </a:r>
            <a:r>
              <a:rPr lang="en-US" altLang="en-US" dirty="0"/>
              <a:t>		_____ </a:t>
            </a:r>
            <a:r>
              <a:rPr lang="en-US" altLang="en-US" dirty="0" err="1"/>
              <a:t>Notas</a:t>
            </a: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r>
              <a:rPr lang="en-US" altLang="en-US" dirty="0"/>
              <a:t>The plural INDEFINATE ARTICLES in Spanish are __________  and </a:t>
            </a:r>
            <a:r>
              <a:rPr lang="en-US" altLang="en-US" dirty="0" smtClean="0"/>
              <a:t>_________.</a:t>
            </a:r>
          </a:p>
          <a:p>
            <a:r>
              <a:rPr lang="en-US" altLang="en-US" dirty="0"/>
              <a:t>UN, UNA, UNOS, UNAS (a, an, some) are used when referring to something IN GENERAL.</a:t>
            </a:r>
          </a:p>
          <a:p>
            <a:endParaRPr lang="en-US" altLang="en-US" dirty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914400" y="1219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Unos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14400" y="1828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Unos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914400" y="2438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Unos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175125" y="1219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Unas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191000" y="1828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Unas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251325" y="2514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Unas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3260725" y="4114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 dirty="0" err="1">
                <a:solidFill>
                  <a:srgbClr val="3333CC"/>
                </a:solidFill>
                <a:cs typeface="Arial" charset="0"/>
              </a:rPr>
              <a:t>Unos</a:t>
            </a:r>
            <a:endParaRPr lang="en-US" altLang="en-US" sz="3400" b="1" dirty="0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6080125" y="4038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 dirty="0" err="1">
                <a:solidFill>
                  <a:srgbClr val="3333CC"/>
                </a:solidFill>
                <a:cs typeface="Arial" charset="0"/>
              </a:rPr>
              <a:t>Unas</a:t>
            </a:r>
            <a:endParaRPr lang="en-US" altLang="en-US" sz="3400" b="1" dirty="0">
              <a:solidFill>
                <a:srgbClr val="3333CC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83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Sustantivos que terminan en –E</a:t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 i="1">
                <a:solidFill>
                  <a:schemeClr val="tx1"/>
                </a:solidFill>
              </a:rPr>
              <a:t>(Nouns that end in –E)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458200" cy="5029200"/>
          </a:xfrm>
        </p:spPr>
        <p:txBody>
          <a:bodyPr/>
          <a:lstStyle/>
          <a:p>
            <a:r>
              <a:rPr lang="en-US" altLang="en-US"/>
              <a:t>Nouns that end in –E can be of EITHER GENDER, you just have to learn whether it’s masculine or femenine.</a:t>
            </a:r>
          </a:p>
          <a:p>
            <a:pPr>
              <a:buFontTx/>
              <a:buNone/>
            </a:pPr>
            <a:r>
              <a:rPr lang="en-US" altLang="en-US" i="1"/>
              <a:t>Ejemplos: </a:t>
            </a:r>
          </a:p>
          <a:p>
            <a:pPr>
              <a:buFontTx/>
              <a:buNone/>
            </a:pPr>
            <a:r>
              <a:rPr lang="en-US" altLang="en-US"/>
              <a:t>	</a:t>
            </a:r>
            <a:r>
              <a:rPr lang="en-US" altLang="en-US" u="sng"/>
              <a:t>El</a:t>
            </a:r>
            <a:r>
              <a:rPr lang="en-US" altLang="en-US"/>
              <a:t> continente		____ continentes</a:t>
            </a:r>
          </a:p>
          <a:p>
            <a:pPr>
              <a:buFontTx/>
              <a:buNone/>
            </a:pPr>
            <a:r>
              <a:rPr lang="en-US" altLang="en-US"/>
              <a:t>	</a:t>
            </a:r>
            <a:r>
              <a:rPr lang="en-US" altLang="en-US" u="sng"/>
              <a:t>La</a:t>
            </a:r>
            <a:r>
              <a:rPr lang="en-US" altLang="en-US"/>
              <a:t> clase			____ clases</a:t>
            </a:r>
          </a:p>
          <a:p>
            <a:pPr>
              <a:buFontTx/>
              <a:buNone/>
            </a:pPr>
            <a:r>
              <a:rPr lang="en-US" altLang="en-US"/>
              <a:t> 	</a:t>
            </a:r>
            <a:r>
              <a:rPr lang="en-US" altLang="en-US" u="sng"/>
              <a:t>Un</a:t>
            </a:r>
            <a:r>
              <a:rPr lang="en-US" altLang="en-US"/>
              <a:t> elefante		____ elefantes</a:t>
            </a:r>
          </a:p>
          <a:p>
            <a:pPr>
              <a:buFontTx/>
              <a:buNone/>
            </a:pPr>
            <a:r>
              <a:rPr lang="en-US" altLang="en-US"/>
              <a:t>	</a:t>
            </a:r>
            <a:r>
              <a:rPr lang="en-US" altLang="en-US" u="sng"/>
              <a:t>Una</a:t>
            </a:r>
            <a:r>
              <a:rPr lang="en-US" altLang="en-US"/>
              <a:t> elefante		____ elefantes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810000" y="3733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 dirty="0">
                <a:solidFill>
                  <a:srgbClr val="3333CC"/>
                </a:solidFill>
                <a:cs typeface="Arial" charset="0"/>
              </a:rPr>
              <a:t>Los</a:t>
            </a:r>
            <a:endParaRPr lang="en-US" altLang="en-US" sz="3400" b="1" dirty="0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794125" y="4343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Las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794125" y="4876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Unos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794125" y="5486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Unas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99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76200"/>
            <a:ext cx="77724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b="1" kern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Practica</a:t>
            </a:r>
            <a:endParaRPr lang="en-US" b="1" kern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09600" y="10668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smtClean="0">
                <a:solidFill>
                  <a:srgbClr val="7030A0"/>
                </a:solidFill>
              </a:rPr>
              <a:t>Copy and answer with YES</a:t>
            </a:r>
            <a:r>
              <a:rPr lang="en-US" kern="0" smtClean="0"/>
              <a:t>. Pedro and Maria are friends from the United States. In Full Spanish Sentences, answer the questions about them.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¿Es estadounidense el muchacho?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¿Y la muchacha? ¿Es ella estadounidense?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¿Son estadounidenses los amigos?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¿Son los muchachos alumnos nuevos?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¿Es Pedro un amigo de Maria?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¿Es Maria una amiga de Pedro?</a:t>
            </a:r>
          </a:p>
          <a:p>
            <a:pPr marL="514350" indent="-514350">
              <a:buFont typeface="+mj-lt"/>
              <a:buAutoNum type="arabicPeriod"/>
            </a:pPr>
            <a:endParaRPr lang="en-US" kern="0" smtClean="0"/>
          </a:p>
          <a:p>
            <a:pPr marL="514350" indent="-514350">
              <a:buFont typeface="+mj-lt"/>
              <a:buAutoNum type="arabicPeriod"/>
            </a:pPr>
            <a:endParaRPr lang="en-US" kern="0" smtClean="0"/>
          </a:p>
          <a:p>
            <a:pPr marL="514350" indent="-514350">
              <a:buFont typeface="+mj-lt"/>
              <a:buAutoNum type="arabicPeriod"/>
            </a:pPr>
            <a:endParaRPr lang="en-US" kern="0" smtClean="0"/>
          </a:p>
          <a:p>
            <a:pPr marL="514350" indent="-514350">
              <a:buFont typeface="+mj-lt"/>
              <a:buAutoNum type="arabicPeriod"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90376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305800" cy="48768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WORKBOOK:</a:t>
            </a:r>
          </a:p>
          <a:p>
            <a:pPr lvl="1">
              <a:lnSpc>
                <a:spcPct val="90000"/>
              </a:lnSpc>
            </a:pPr>
            <a:r>
              <a:rPr lang="en-US" altLang="en-US" dirty="0" err="1"/>
              <a:t>Completa</a:t>
            </a:r>
            <a:r>
              <a:rPr lang="en-US" altLang="en-US" dirty="0"/>
              <a:t> p. 1.7-1.8</a:t>
            </a:r>
          </a:p>
          <a:p>
            <a:pPr>
              <a:lnSpc>
                <a:spcPct val="90000"/>
              </a:lnSpc>
            </a:pPr>
            <a:endParaRPr lang="en-US" altLang="en-US" dirty="0" smtClean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SIGN </a:t>
            </a:r>
            <a:r>
              <a:rPr lang="en-US" altLang="en-US" u="sng" dirty="0" smtClean="0"/>
              <a:t>Quiz A</a:t>
            </a:r>
            <a:r>
              <a:rPr lang="en-US" altLang="en-US" dirty="0" smtClean="0"/>
              <a:t> by </a:t>
            </a:r>
            <a:r>
              <a:rPr lang="en-US" altLang="en-US" dirty="0" smtClean="0"/>
              <a:t>TOMORROW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SIGN </a:t>
            </a:r>
            <a:r>
              <a:rPr lang="en-US" altLang="en-US" u="sng" dirty="0" err="1" smtClean="0"/>
              <a:t>Proposito</a:t>
            </a:r>
            <a:r>
              <a:rPr lang="en-US" altLang="en-US" u="sng" dirty="0" smtClean="0"/>
              <a:t> A</a:t>
            </a:r>
            <a:r>
              <a:rPr lang="en-US" altLang="en-US" dirty="0" smtClean="0"/>
              <a:t> by NO LATER than WEDNESDAY</a:t>
            </a:r>
            <a:endParaRPr lang="en-US" altLang="en-US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14516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 err="1">
                <a:solidFill>
                  <a:srgbClr val="FF0000"/>
                </a:solidFill>
                <a:cs typeface="Arial" charset="0"/>
              </a:rPr>
              <a:t>Tarea</a:t>
            </a:r>
            <a:r>
              <a:rPr lang="en-US" altLang="en-US" b="1" dirty="0">
                <a:solidFill>
                  <a:srgbClr val="FF0000"/>
                </a:solidFill>
                <a:cs typeface="Arial" charset="0"/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  <a:cs typeface="Arial" charset="0"/>
              </a:rPr>
              <a:t>15</a:t>
            </a:r>
            <a:endParaRPr lang="en-US" altLang="en-US" b="1" dirty="0">
              <a:solidFill>
                <a:srgbClr val="FF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34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1667</TotalTime>
  <Words>274</Words>
  <Application>Microsoft Office PowerPoint</Application>
  <PresentationFormat>On-screen Show (4:3)</PresentationFormat>
  <Paragraphs>68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Art Class</vt:lpstr>
      <vt:lpstr>Me llamo _____________      Clase 602 La fecha es el 12 de octubre del 2017</vt:lpstr>
      <vt:lpstr>PRACTICA</vt:lpstr>
      <vt:lpstr>Articulos indefinidos (Indefinite Articles)</vt:lpstr>
      <vt:lpstr>What “articulo indefinido” would you use?</vt:lpstr>
      <vt:lpstr>Sustantivos que terminan en –E (Nouns that end in –E)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    Clase 601 La fecha es el 12 de octubre del 2017</dc:title>
  <dc:creator>Helen Zumaeta</dc:creator>
  <cp:lastModifiedBy>Helen Zumaeta</cp:lastModifiedBy>
  <cp:revision>7</cp:revision>
  <dcterms:created xsi:type="dcterms:W3CDTF">2017-10-06T20:43:33Z</dcterms:created>
  <dcterms:modified xsi:type="dcterms:W3CDTF">2017-10-12T18:31:38Z</dcterms:modified>
</cp:coreProperties>
</file>